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0_1C20932E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30267275" cy="427942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495D4E8-84C6-D2E0-D32F-595BD1B6871E}" name="Nathan Carlson" initials="NC" userId="80dd54df7614b366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1B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>
        <p:scale>
          <a:sx n="25" d="100"/>
          <a:sy n="25" d="100"/>
        </p:scale>
        <p:origin x="1638" y="-2043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omments/modernComment_100_1C20932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24912E6-847A-4FB6-BBC7-8DA66BB83EDE}" authorId="{9495D4E8-84C6-D2E0-D32F-595BD1B6871E}" created="2025-03-28T16:22:03.835">
    <pc:sldMkLst xmlns:pc="http://schemas.microsoft.com/office/powerpoint/2013/main/command">
      <pc:docMk/>
      <pc:sldMk cId="471896878" sldId="256"/>
    </pc:sldMkLst>
    <p188:txBody>
      <a:bodyPr/>
      <a:lstStyle/>
      <a:p>
        <a:r>
          <a:rPr lang="en-US"/>
          <a:t>Sources: 
S. Singh et al., “Effects of die-attach voids on the thermal impedance of power electronic packages,” IEEE Trans Compon Packaging Manuf Technol, vol. 7, no. 10, pp. 1608–1616, Oct. 2017, doi: 10.1109/TCPMT.2017.2742467.
</a:t>
        </a:r>
      </a:p>
    </p188:txBody>
  </p188:cm>
</p188:cmLst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046" y="7003597"/>
            <a:ext cx="25727184" cy="14898735"/>
          </a:xfrm>
        </p:spPr>
        <p:txBody>
          <a:bodyPr anchor="b"/>
          <a:lstStyle>
            <a:lvl1pPr algn="ctr">
              <a:defRPr sz="198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3410" y="22476884"/>
            <a:ext cx="22700456" cy="10332032"/>
          </a:xfrm>
        </p:spPr>
        <p:txBody>
          <a:bodyPr/>
          <a:lstStyle>
            <a:lvl1pPr marL="0" indent="0" algn="ctr">
              <a:buNone/>
              <a:defRPr sz="7944"/>
            </a:lvl1pPr>
            <a:lvl2pPr marL="1513378" indent="0" algn="ctr">
              <a:buNone/>
              <a:defRPr sz="6620"/>
            </a:lvl2pPr>
            <a:lvl3pPr marL="3026755" indent="0" algn="ctr">
              <a:buNone/>
              <a:defRPr sz="5958"/>
            </a:lvl3pPr>
            <a:lvl4pPr marL="4540133" indent="0" algn="ctr">
              <a:buNone/>
              <a:defRPr sz="5296"/>
            </a:lvl4pPr>
            <a:lvl5pPr marL="6053511" indent="0" algn="ctr">
              <a:buNone/>
              <a:defRPr sz="5296"/>
            </a:lvl5pPr>
            <a:lvl6pPr marL="7566889" indent="0" algn="ctr">
              <a:buNone/>
              <a:defRPr sz="5296"/>
            </a:lvl6pPr>
            <a:lvl7pPr marL="9080266" indent="0" algn="ctr">
              <a:buNone/>
              <a:defRPr sz="5296"/>
            </a:lvl7pPr>
            <a:lvl8pPr marL="10593644" indent="0" algn="ctr">
              <a:buNone/>
              <a:defRPr sz="5296"/>
            </a:lvl8pPr>
            <a:lvl9pPr marL="12107022" indent="0" algn="ctr">
              <a:buNone/>
              <a:defRPr sz="52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22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89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0020" y="2278397"/>
            <a:ext cx="6526381" cy="362661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0877" y="2278397"/>
            <a:ext cx="19200803" cy="362661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28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01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112" y="10668854"/>
            <a:ext cx="26105525" cy="17801211"/>
          </a:xfrm>
        </p:spPr>
        <p:txBody>
          <a:bodyPr anchor="b"/>
          <a:lstStyle>
            <a:lvl1pPr>
              <a:defRPr sz="198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112" y="28638472"/>
            <a:ext cx="26105525" cy="9361236"/>
          </a:xfrm>
        </p:spPr>
        <p:txBody>
          <a:bodyPr/>
          <a:lstStyle>
            <a:lvl1pPr marL="0" indent="0">
              <a:buNone/>
              <a:defRPr sz="7944">
                <a:solidFill>
                  <a:schemeClr val="tx1">
                    <a:tint val="82000"/>
                  </a:schemeClr>
                </a:solidFill>
              </a:defRPr>
            </a:lvl1pPr>
            <a:lvl2pPr marL="1513378" indent="0">
              <a:buNone/>
              <a:defRPr sz="6620">
                <a:solidFill>
                  <a:schemeClr val="tx1">
                    <a:tint val="82000"/>
                  </a:schemeClr>
                </a:solidFill>
              </a:defRPr>
            </a:lvl2pPr>
            <a:lvl3pPr marL="3026755" indent="0">
              <a:buNone/>
              <a:defRPr sz="5958">
                <a:solidFill>
                  <a:schemeClr val="tx1">
                    <a:tint val="82000"/>
                  </a:schemeClr>
                </a:solidFill>
              </a:defRPr>
            </a:lvl3pPr>
            <a:lvl4pPr marL="4540133" indent="0">
              <a:buNone/>
              <a:defRPr sz="5296">
                <a:solidFill>
                  <a:schemeClr val="tx1">
                    <a:tint val="82000"/>
                  </a:schemeClr>
                </a:solidFill>
              </a:defRPr>
            </a:lvl4pPr>
            <a:lvl5pPr marL="6053511" indent="0">
              <a:buNone/>
              <a:defRPr sz="5296">
                <a:solidFill>
                  <a:schemeClr val="tx1">
                    <a:tint val="82000"/>
                  </a:schemeClr>
                </a:solidFill>
              </a:defRPr>
            </a:lvl5pPr>
            <a:lvl6pPr marL="7566889" indent="0">
              <a:buNone/>
              <a:defRPr sz="5296">
                <a:solidFill>
                  <a:schemeClr val="tx1">
                    <a:tint val="82000"/>
                  </a:schemeClr>
                </a:solidFill>
              </a:defRPr>
            </a:lvl6pPr>
            <a:lvl7pPr marL="9080266" indent="0">
              <a:buNone/>
              <a:defRPr sz="5296">
                <a:solidFill>
                  <a:schemeClr val="tx1">
                    <a:tint val="82000"/>
                  </a:schemeClr>
                </a:solidFill>
              </a:defRPr>
            </a:lvl7pPr>
            <a:lvl8pPr marL="10593644" indent="0">
              <a:buNone/>
              <a:defRPr sz="5296">
                <a:solidFill>
                  <a:schemeClr val="tx1">
                    <a:tint val="82000"/>
                  </a:schemeClr>
                </a:solidFill>
              </a:defRPr>
            </a:lvl8pPr>
            <a:lvl9pPr marL="12107022" indent="0">
              <a:buNone/>
              <a:defRPr sz="529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191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0875" y="11391985"/>
            <a:ext cx="12863592" cy="27152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2808" y="11391985"/>
            <a:ext cx="12863592" cy="27152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71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7" y="2278406"/>
            <a:ext cx="26105525" cy="8271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4821" y="10490535"/>
            <a:ext cx="12804474" cy="5141249"/>
          </a:xfrm>
        </p:spPr>
        <p:txBody>
          <a:bodyPr anchor="b"/>
          <a:lstStyle>
            <a:lvl1pPr marL="0" indent="0">
              <a:buNone/>
              <a:defRPr sz="7944" b="1"/>
            </a:lvl1pPr>
            <a:lvl2pPr marL="1513378" indent="0">
              <a:buNone/>
              <a:defRPr sz="6620" b="1"/>
            </a:lvl2pPr>
            <a:lvl3pPr marL="3026755" indent="0">
              <a:buNone/>
              <a:defRPr sz="5958" b="1"/>
            </a:lvl3pPr>
            <a:lvl4pPr marL="4540133" indent="0">
              <a:buNone/>
              <a:defRPr sz="5296" b="1"/>
            </a:lvl4pPr>
            <a:lvl5pPr marL="6053511" indent="0">
              <a:buNone/>
              <a:defRPr sz="5296" b="1"/>
            </a:lvl5pPr>
            <a:lvl6pPr marL="7566889" indent="0">
              <a:buNone/>
              <a:defRPr sz="5296" b="1"/>
            </a:lvl6pPr>
            <a:lvl7pPr marL="9080266" indent="0">
              <a:buNone/>
              <a:defRPr sz="5296" b="1"/>
            </a:lvl7pPr>
            <a:lvl8pPr marL="10593644" indent="0">
              <a:buNone/>
              <a:defRPr sz="5296" b="1"/>
            </a:lvl8pPr>
            <a:lvl9pPr marL="12107022" indent="0">
              <a:buNone/>
              <a:defRPr sz="52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4821" y="15631784"/>
            <a:ext cx="12804474" cy="229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2810" y="10490535"/>
            <a:ext cx="12867534" cy="5141249"/>
          </a:xfrm>
        </p:spPr>
        <p:txBody>
          <a:bodyPr anchor="b"/>
          <a:lstStyle>
            <a:lvl1pPr marL="0" indent="0">
              <a:buNone/>
              <a:defRPr sz="7944" b="1"/>
            </a:lvl1pPr>
            <a:lvl2pPr marL="1513378" indent="0">
              <a:buNone/>
              <a:defRPr sz="6620" b="1"/>
            </a:lvl2pPr>
            <a:lvl3pPr marL="3026755" indent="0">
              <a:buNone/>
              <a:defRPr sz="5958" b="1"/>
            </a:lvl3pPr>
            <a:lvl4pPr marL="4540133" indent="0">
              <a:buNone/>
              <a:defRPr sz="5296" b="1"/>
            </a:lvl4pPr>
            <a:lvl5pPr marL="6053511" indent="0">
              <a:buNone/>
              <a:defRPr sz="5296" b="1"/>
            </a:lvl5pPr>
            <a:lvl6pPr marL="7566889" indent="0">
              <a:buNone/>
              <a:defRPr sz="5296" b="1"/>
            </a:lvl6pPr>
            <a:lvl7pPr marL="9080266" indent="0">
              <a:buNone/>
              <a:defRPr sz="5296" b="1"/>
            </a:lvl7pPr>
            <a:lvl8pPr marL="10593644" indent="0">
              <a:buNone/>
              <a:defRPr sz="5296" b="1"/>
            </a:lvl8pPr>
            <a:lvl9pPr marL="12107022" indent="0">
              <a:buNone/>
              <a:defRPr sz="52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2810" y="15631784"/>
            <a:ext cx="12867534" cy="229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546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037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7" y="2852949"/>
            <a:ext cx="9761984" cy="9985322"/>
          </a:xfrm>
        </p:spPr>
        <p:txBody>
          <a:bodyPr anchor="b"/>
          <a:lstStyle>
            <a:lvl1pPr>
              <a:defRPr sz="105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67534" y="6161587"/>
            <a:ext cx="15322808" cy="30411646"/>
          </a:xfrm>
        </p:spPr>
        <p:txBody>
          <a:bodyPr/>
          <a:lstStyle>
            <a:lvl1pPr>
              <a:defRPr sz="10592"/>
            </a:lvl1pPr>
            <a:lvl2pPr>
              <a:defRPr sz="9268"/>
            </a:lvl2pPr>
            <a:lvl3pPr>
              <a:defRPr sz="7944"/>
            </a:lvl3pPr>
            <a:lvl4pPr>
              <a:defRPr sz="6620"/>
            </a:lvl4pPr>
            <a:lvl5pPr>
              <a:defRPr sz="6620"/>
            </a:lvl5pPr>
            <a:lvl6pPr>
              <a:defRPr sz="6620"/>
            </a:lvl6pPr>
            <a:lvl7pPr>
              <a:defRPr sz="6620"/>
            </a:lvl7pPr>
            <a:lvl8pPr>
              <a:defRPr sz="6620"/>
            </a:lvl8pPr>
            <a:lvl9pPr>
              <a:defRPr sz="6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4817" y="12838271"/>
            <a:ext cx="9761984" cy="23784486"/>
          </a:xfrm>
        </p:spPr>
        <p:txBody>
          <a:bodyPr/>
          <a:lstStyle>
            <a:lvl1pPr marL="0" indent="0">
              <a:buNone/>
              <a:defRPr sz="5296"/>
            </a:lvl1pPr>
            <a:lvl2pPr marL="1513378" indent="0">
              <a:buNone/>
              <a:defRPr sz="4634"/>
            </a:lvl2pPr>
            <a:lvl3pPr marL="3026755" indent="0">
              <a:buNone/>
              <a:defRPr sz="3972"/>
            </a:lvl3pPr>
            <a:lvl4pPr marL="4540133" indent="0">
              <a:buNone/>
              <a:defRPr sz="3310"/>
            </a:lvl4pPr>
            <a:lvl5pPr marL="6053511" indent="0">
              <a:buNone/>
              <a:defRPr sz="3310"/>
            </a:lvl5pPr>
            <a:lvl6pPr marL="7566889" indent="0">
              <a:buNone/>
              <a:defRPr sz="3310"/>
            </a:lvl6pPr>
            <a:lvl7pPr marL="9080266" indent="0">
              <a:buNone/>
              <a:defRPr sz="3310"/>
            </a:lvl7pPr>
            <a:lvl8pPr marL="10593644" indent="0">
              <a:buNone/>
              <a:defRPr sz="3310"/>
            </a:lvl8pPr>
            <a:lvl9pPr marL="12107022" indent="0">
              <a:buNone/>
              <a:defRPr sz="33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665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7" y="2852949"/>
            <a:ext cx="9761984" cy="9985322"/>
          </a:xfrm>
        </p:spPr>
        <p:txBody>
          <a:bodyPr anchor="b"/>
          <a:lstStyle>
            <a:lvl1pPr>
              <a:defRPr sz="105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67534" y="6161587"/>
            <a:ext cx="15322808" cy="30411646"/>
          </a:xfrm>
        </p:spPr>
        <p:txBody>
          <a:bodyPr anchor="t"/>
          <a:lstStyle>
            <a:lvl1pPr marL="0" indent="0">
              <a:buNone/>
              <a:defRPr sz="10592"/>
            </a:lvl1pPr>
            <a:lvl2pPr marL="1513378" indent="0">
              <a:buNone/>
              <a:defRPr sz="9268"/>
            </a:lvl2pPr>
            <a:lvl3pPr marL="3026755" indent="0">
              <a:buNone/>
              <a:defRPr sz="7944"/>
            </a:lvl3pPr>
            <a:lvl4pPr marL="4540133" indent="0">
              <a:buNone/>
              <a:defRPr sz="6620"/>
            </a:lvl4pPr>
            <a:lvl5pPr marL="6053511" indent="0">
              <a:buNone/>
              <a:defRPr sz="6620"/>
            </a:lvl5pPr>
            <a:lvl6pPr marL="7566889" indent="0">
              <a:buNone/>
              <a:defRPr sz="6620"/>
            </a:lvl6pPr>
            <a:lvl7pPr marL="9080266" indent="0">
              <a:buNone/>
              <a:defRPr sz="6620"/>
            </a:lvl7pPr>
            <a:lvl8pPr marL="10593644" indent="0">
              <a:buNone/>
              <a:defRPr sz="6620"/>
            </a:lvl8pPr>
            <a:lvl9pPr marL="12107022" indent="0">
              <a:buNone/>
              <a:defRPr sz="66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4817" y="12838271"/>
            <a:ext cx="9761984" cy="23784486"/>
          </a:xfrm>
        </p:spPr>
        <p:txBody>
          <a:bodyPr/>
          <a:lstStyle>
            <a:lvl1pPr marL="0" indent="0">
              <a:buNone/>
              <a:defRPr sz="5296"/>
            </a:lvl1pPr>
            <a:lvl2pPr marL="1513378" indent="0">
              <a:buNone/>
              <a:defRPr sz="4634"/>
            </a:lvl2pPr>
            <a:lvl3pPr marL="3026755" indent="0">
              <a:buNone/>
              <a:defRPr sz="3972"/>
            </a:lvl3pPr>
            <a:lvl4pPr marL="4540133" indent="0">
              <a:buNone/>
              <a:defRPr sz="3310"/>
            </a:lvl4pPr>
            <a:lvl5pPr marL="6053511" indent="0">
              <a:buNone/>
              <a:defRPr sz="3310"/>
            </a:lvl5pPr>
            <a:lvl6pPr marL="7566889" indent="0">
              <a:buNone/>
              <a:defRPr sz="3310"/>
            </a:lvl6pPr>
            <a:lvl7pPr marL="9080266" indent="0">
              <a:buNone/>
              <a:defRPr sz="3310"/>
            </a:lvl7pPr>
            <a:lvl8pPr marL="10593644" indent="0">
              <a:buNone/>
              <a:defRPr sz="3310"/>
            </a:lvl8pPr>
            <a:lvl9pPr marL="12107022" indent="0">
              <a:buNone/>
              <a:defRPr sz="33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537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0875" y="2278406"/>
            <a:ext cx="26105525" cy="8271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0875" y="11391985"/>
            <a:ext cx="26105525" cy="27152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0875" y="39663928"/>
            <a:ext cx="6810137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3A0F1C-5C6D-45C8-959E-2F6050367C0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6035" y="39663928"/>
            <a:ext cx="10215205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76263" y="39663928"/>
            <a:ext cx="6810137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79919A-7D6B-4679-BC93-9FE00D98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882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6755" rtl="0" eaLnBrk="1" latinLnBrk="0" hangingPunct="1">
        <a:lnSpc>
          <a:spcPct val="90000"/>
        </a:lnSpc>
        <a:spcBef>
          <a:spcPct val="0"/>
        </a:spcBef>
        <a:buNone/>
        <a:defRPr sz="145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689" indent="-756689" algn="l" defTabSz="3026755" rtl="0" eaLnBrk="1" latinLnBrk="0" hangingPunct="1">
        <a:lnSpc>
          <a:spcPct val="90000"/>
        </a:lnSpc>
        <a:spcBef>
          <a:spcPts val="3310"/>
        </a:spcBef>
        <a:buFont typeface="Arial" panose="020B0604020202020204" pitchFamily="34" charset="0"/>
        <a:buChar char="•"/>
        <a:defRPr sz="9268" kern="1200">
          <a:solidFill>
            <a:schemeClr val="tx1"/>
          </a:solidFill>
          <a:latin typeface="+mn-lt"/>
          <a:ea typeface="+mn-ea"/>
          <a:cs typeface="+mn-cs"/>
        </a:defRPr>
      </a:lvl1pPr>
      <a:lvl2pPr marL="2270067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2pPr>
      <a:lvl3pPr marL="3783444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0" kern="1200">
          <a:solidFill>
            <a:schemeClr val="tx1"/>
          </a:solidFill>
          <a:latin typeface="+mn-lt"/>
          <a:ea typeface="+mn-ea"/>
          <a:cs typeface="+mn-cs"/>
        </a:defRPr>
      </a:lvl3pPr>
      <a:lvl4pPr marL="5296822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4pPr>
      <a:lvl5pPr marL="6810200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5pPr>
      <a:lvl6pPr marL="8323577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6pPr>
      <a:lvl7pPr marL="9836955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7pPr>
      <a:lvl8pPr marL="11350333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8pPr>
      <a:lvl9pPr marL="12863711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1pPr>
      <a:lvl2pPr marL="1513378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2pPr>
      <a:lvl3pPr marL="3026755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3pPr>
      <a:lvl4pPr marL="4540133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4pPr>
      <a:lvl5pPr marL="6053511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5pPr>
      <a:lvl6pPr marL="7566889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6pPr>
      <a:lvl7pPr marL="9080266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7pPr>
      <a:lvl8pPr marL="10593644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8pPr>
      <a:lvl9pPr marL="12107022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3" Type="http://schemas.openxmlformats.org/officeDocument/2006/relationships/image" Target="../media/image1.jpg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microsoft.com/office/2018/10/relationships/comments" Target="../comments/modernComment_100_1C20932E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g"/><Relationship Id="rId11" Type="http://schemas.openxmlformats.org/officeDocument/2006/relationships/image" Target="../media/image7.png"/><Relationship Id="rId5" Type="http://schemas.openxmlformats.org/officeDocument/2006/relationships/hyperlink" Target="mailto:nbaker2@ua.edu" TargetMode="External"/><Relationship Id="rId10" Type="http://schemas.openxmlformats.org/officeDocument/2006/relationships/image" Target="../media/image6.png"/><Relationship Id="rId4" Type="http://schemas.openxmlformats.org/officeDocument/2006/relationships/hyperlink" Target="mailto:ncarlson@crimson.ua.edu" TargetMode="External"/><Relationship Id="rId9" Type="http://schemas.openxmlformats.org/officeDocument/2006/relationships/image" Target="../media/image5.pn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E1B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1E2F9E6-6FC7-2767-B6DE-2FFE76AEC8B7}"/>
              </a:ext>
            </a:extLst>
          </p:cNvPr>
          <p:cNvSpPr/>
          <p:nvPr/>
        </p:nvSpPr>
        <p:spPr>
          <a:xfrm>
            <a:off x="285750" y="314326"/>
            <a:ext cx="29632275" cy="54387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460C06-9565-96FB-E65E-E018B3BC1461}"/>
              </a:ext>
            </a:extLst>
          </p:cNvPr>
          <p:cNvSpPr/>
          <p:nvPr/>
        </p:nvSpPr>
        <p:spPr>
          <a:xfrm>
            <a:off x="285750" y="6082625"/>
            <a:ext cx="14484352" cy="1360004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E367FD-05AE-E1D1-77DE-B2518CB752CC}"/>
              </a:ext>
            </a:extLst>
          </p:cNvPr>
          <p:cNvSpPr/>
          <p:nvPr/>
        </p:nvSpPr>
        <p:spPr>
          <a:xfrm>
            <a:off x="15528926" y="6098308"/>
            <a:ext cx="14452599" cy="1950489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red and white logo&#10;&#10;Description automatically generated">
            <a:extLst>
              <a:ext uri="{FF2B5EF4-FFF2-40B4-BE49-F238E27FC236}">
                <a16:creationId xmlns:a16="http://schemas.microsoft.com/office/drawing/2014/main" id="{35A04C3B-DE0B-09C2-2BE2-289CE03BA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6282" y="1177529"/>
            <a:ext cx="3323986" cy="33239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E867B8-5840-608F-70DE-E2F5234015DD}"/>
              </a:ext>
            </a:extLst>
          </p:cNvPr>
          <p:cNvSpPr txBox="1"/>
          <p:nvPr/>
        </p:nvSpPr>
        <p:spPr>
          <a:xfrm>
            <a:off x="906272" y="3794495"/>
            <a:ext cx="2182396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bg2">
                    <a:lumMod val="50000"/>
                  </a:schemeClr>
                </a:solidFill>
                <a:effectLst/>
                <a:latin typeface="Georgia" panose="02040502050405020303" pitchFamily="18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Nathan Carlson | Nick Baker | The University of Alabama</a:t>
            </a:r>
          </a:p>
          <a:p>
            <a:r>
              <a:rPr lang="en-US" sz="5400" dirty="0">
                <a:solidFill>
                  <a:srgbClr val="9E1B32"/>
                </a:solidFill>
                <a:latin typeface="Georgia" panose="02040502050405020303" pitchFamily="18" charset="0"/>
                <a:ea typeface="Sans Serif Collection" panose="020B0502040504020204" pitchFamily="34" charset="0"/>
                <a:cs typeface="Sans Serif Collection" panose="020B050204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ncarlson@crimson.ua.edu</a:t>
            </a:r>
            <a:r>
              <a:rPr lang="en-US" sz="5400" dirty="0">
                <a:solidFill>
                  <a:srgbClr val="9E1B32"/>
                </a:solidFill>
                <a:latin typeface="Georgia" panose="02040502050405020303" pitchFamily="18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, </a:t>
            </a:r>
            <a:r>
              <a:rPr lang="en-US" sz="5400" dirty="0">
                <a:solidFill>
                  <a:srgbClr val="9E1B32"/>
                </a:solidFill>
                <a:latin typeface="Georgia" panose="02040502050405020303" pitchFamily="18" charset="0"/>
                <a:ea typeface="Sans Serif Collection" panose="020B0502040504020204" pitchFamily="34" charset="0"/>
                <a:cs typeface="Sans Serif Collection" panose="020B050204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nbaker2@ua.edu</a:t>
            </a:r>
            <a:r>
              <a:rPr lang="en-US" sz="5400" dirty="0">
                <a:latin typeface="Georgia" panose="02040502050405020303" pitchFamily="18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en-US" sz="5400" dirty="0">
                <a:effectLst/>
                <a:latin typeface="Georgia" panose="02040502050405020303" pitchFamily="18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endParaRPr lang="en-US" sz="5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1356A6-D381-5D72-9202-3EBE71F78BA0}"/>
              </a:ext>
            </a:extLst>
          </p:cNvPr>
          <p:cNvSpPr txBox="1"/>
          <p:nvPr/>
        </p:nvSpPr>
        <p:spPr>
          <a:xfrm>
            <a:off x="906272" y="643851"/>
            <a:ext cx="2505812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lt"/>
                <a:ea typeface="Sans Serif Collection" panose="020B0502040504020204" pitchFamily="34" charset="0"/>
                <a:cs typeface="Sans Serif Collection" panose="020B0502040504020204" pitchFamily="34" charset="0"/>
              </a:rPr>
              <a:t>Solder Void Impact on Power Device Thermal Impedance using Transient Thermal Analysis</a:t>
            </a:r>
          </a:p>
          <a:p>
            <a:r>
              <a:rPr lang="en-US" dirty="0"/>
              <a:t>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3BFFC9-0891-A616-8F9D-077323DB1E5C}"/>
              </a:ext>
            </a:extLst>
          </p:cNvPr>
          <p:cNvSpPr txBox="1"/>
          <p:nvPr/>
        </p:nvSpPr>
        <p:spPr>
          <a:xfrm>
            <a:off x="3710782" y="6255740"/>
            <a:ext cx="763428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lt"/>
                <a:ea typeface="Sans Serif Collection" panose="020B0502040504020204" pitchFamily="34" charset="0"/>
                <a:cs typeface="Sans Serif Collection" panose="020B0502040504020204" pitchFamily="34" charset="0"/>
              </a:rPr>
              <a:t>Motivation</a:t>
            </a:r>
            <a:endParaRPr lang="en-US" sz="6600" b="1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65F2E9B-2F91-C7B0-57F6-6D973D6326EC}"/>
              </a:ext>
            </a:extLst>
          </p:cNvPr>
          <p:cNvCxnSpPr/>
          <p:nvPr/>
        </p:nvCxnSpPr>
        <p:spPr>
          <a:xfrm>
            <a:off x="2657021" y="7363736"/>
            <a:ext cx="9437002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A black and white photo of a rectangular object&#10;&#10;AI-generated content may be incorrect.">
            <a:extLst>
              <a:ext uri="{FF2B5EF4-FFF2-40B4-BE49-F238E27FC236}">
                <a16:creationId xmlns:a16="http://schemas.microsoft.com/office/drawing/2014/main" id="{989AD547-D63E-0312-2D53-4C32A166CC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20" r="9752"/>
          <a:stretch/>
        </p:blipFill>
        <p:spPr>
          <a:xfrm>
            <a:off x="10174251" y="7791452"/>
            <a:ext cx="3944186" cy="45420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2E978E4-AB5F-BEC1-CAA6-9642AF2B853F}"/>
              </a:ext>
            </a:extLst>
          </p:cNvPr>
          <p:cNvSpPr txBox="1"/>
          <p:nvPr/>
        </p:nvSpPr>
        <p:spPr>
          <a:xfrm>
            <a:off x="906273" y="7932972"/>
            <a:ext cx="86831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9E1B32"/>
                </a:solidFill>
              </a:rPr>
              <a:t>Solder voids</a:t>
            </a:r>
            <a:r>
              <a:rPr lang="en-US" sz="4800" b="1" dirty="0"/>
              <a:t> </a:t>
            </a:r>
            <a:r>
              <a:rPr lang="en-US" sz="4800" dirty="0"/>
              <a:t>underneath the chip require expensive equipment to remove. This is especially true for mass production and research labs.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EFFA81-3319-A552-3C97-8C28F9F9DE33}"/>
              </a:ext>
            </a:extLst>
          </p:cNvPr>
          <p:cNvSpPr txBox="1"/>
          <p:nvPr/>
        </p:nvSpPr>
        <p:spPr>
          <a:xfrm>
            <a:off x="906272" y="12163301"/>
            <a:ext cx="69523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9E1B32"/>
                </a:solidFill>
              </a:rPr>
              <a:t>Thermal impedance </a:t>
            </a:r>
            <a:r>
              <a:rPr lang="en-US" sz="4800" dirty="0"/>
              <a:t>and </a:t>
            </a:r>
            <a:r>
              <a:rPr lang="en-US" sz="4800" b="1" dirty="0">
                <a:solidFill>
                  <a:srgbClr val="9E1B32"/>
                </a:solidFill>
              </a:rPr>
              <a:t>lifetime</a:t>
            </a:r>
            <a:r>
              <a:rPr lang="en-US" sz="4800" dirty="0"/>
              <a:t> are two key metrics of a power device.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C43756-CBC5-9E15-C9CD-81B35D5538CB}"/>
              </a:ext>
            </a:extLst>
          </p:cNvPr>
          <p:cNvSpPr txBox="1"/>
          <p:nvPr/>
        </p:nvSpPr>
        <p:spPr>
          <a:xfrm>
            <a:off x="906271" y="15654966"/>
            <a:ext cx="82377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At present, there is a relative scarcity of direct experimental evidence between voids and these key metrics.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86E9A7-32EC-0906-5DE4-CFA439B03C47}"/>
              </a:ext>
            </a:extLst>
          </p:cNvPr>
          <p:cNvSpPr txBox="1"/>
          <p:nvPr/>
        </p:nvSpPr>
        <p:spPr>
          <a:xfrm>
            <a:off x="10469240" y="12429809"/>
            <a:ext cx="345746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50000"/>
                  </a:schemeClr>
                </a:solidFill>
                <a:effectLst/>
                <a:latin typeface="Georgia" panose="02040502050405020303" pitchFamily="18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Void percentage = 100% * voided area / total area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9359BB-C561-943F-3403-DD1D84851CC0}"/>
              </a:ext>
            </a:extLst>
          </p:cNvPr>
          <p:cNvSpPr/>
          <p:nvPr/>
        </p:nvSpPr>
        <p:spPr>
          <a:xfrm>
            <a:off x="285749" y="20009852"/>
            <a:ext cx="14484352" cy="224700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675D9E-88C9-2E2F-8090-381D87FD92FD}"/>
              </a:ext>
            </a:extLst>
          </p:cNvPr>
          <p:cNvSpPr txBox="1"/>
          <p:nvPr/>
        </p:nvSpPr>
        <p:spPr>
          <a:xfrm>
            <a:off x="1742101" y="20348829"/>
            <a:ext cx="112117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Sans Serif Collection" panose="020B0502040504020204" pitchFamily="34" charset="0"/>
                <a:cs typeface="Sans Serif Collection" panose="020B0502040504020204" pitchFamily="34" charset="0"/>
              </a:rPr>
              <a:t>Tau Intensity Technique</a:t>
            </a:r>
            <a:endParaRPr lang="en-US" sz="6600" b="1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FEF7BB-640E-F76F-4978-109E1F7869B7}"/>
              </a:ext>
            </a:extLst>
          </p:cNvPr>
          <p:cNvCxnSpPr>
            <a:cxnSpLocks/>
          </p:cNvCxnSpPr>
          <p:nvPr/>
        </p:nvCxnSpPr>
        <p:spPr>
          <a:xfrm>
            <a:off x="1899663" y="21568984"/>
            <a:ext cx="108966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0F8FFBF3-AEA8-3A6B-841E-7E3AF6580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44562" y="7424518"/>
            <a:ext cx="9989691" cy="7488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288E1E71-B570-EA13-B60D-D21C60E53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32426" y="14839361"/>
            <a:ext cx="6595714" cy="494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66EB869-CD74-AC9D-3F67-A3B732AF9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0078" y="14944369"/>
            <a:ext cx="6595714" cy="4939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5254799-C305-D94E-E469-B918ED37518D}"/>
              </a:ext>
            </a:extLst>
          </p:cNvPr>
          <p:cNvSpPr txBox="1"/>
          <p:nvPr/>
        </p:nvSpPr>
        <p:spPr>
          <a:xfrm>
            <a:off x="906271" y="21710074"/>
            <a:ext cx="134891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9E1B32"/>
                </a:solidFill>
              </a:rPr>
              <a:t>Problem: </a:t>
            </a:r>
            <a:r>
              <a:rPr lang="en-US" sz="4800" dirty="0"/>
              <a:t>The thermal resistance of the solder layer is difficult to isolate due to the variable resistance of other layers.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26F5F5-D3E1-AE0F-862D-6F006D1775E3}"/>
              </a:ext>
            </a:extLst>
          </p:cNvPr>
          <p:cNvSpPr txBox="1"/>
          <p:nvPr/>
        </p:nvSpPr>
        <p:spPr>
          <a:xfrm>
            <a:off x="783359" y="29543655"/>
            <a:ext cx="1348913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9E1B32"/>
                </a:solidFill>
              </a:rPr>
              <a:t>Solution: </a:t>
            </a:r>
            <a:r>
              <a:rPr lang="en-US" sz="4800" dirty="0"/>
              <a:t>The impedance can be measured a short time after applying a heating current. This time should be a point when the heat flux through the solder is high but has not fully reached the lower layers. The Tau Intensity plot can help to select this time (about 2-5 multiples of the solder layer’s time constant).</a:t>
            </a:r>
            <a:endParaRPr lang="en-US" sz="4800" dirty="0">
              <a:solidFill>
                <a:srgbClr val="9E1B32"/>
              </a:solidFill>
            </a:endParaRPr>
          </a:p>
        </p:txBody>
      </p:sp>
      <p:pic>
        <p:nvPicPr>
          <p:cNvPr id="33" name="Picture 2" descr="Thermal distribution throughout power module layers simulated in COMSOL.">
            <a:extLst>
              <a:ext uri="{FF2B5EF4-FFF2-40B4-BE49-F238E27FC236}">
                <a16:creationId xmlns:a16="http://schemas.microsoft.com/office/drawing/2014/main" id="{F9C21393-37BD-6B91-C151-5BA061B4C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0260" y="23897659"/>
            <a:ext cx="8855361" cy="4979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43F00E52-DED8-E1FB-082E-566E000C1275}"/>
              </a:ext>
            </a:extLst>
          </p:cNvPr>
          <p:cNvGrpSpPr/>
          <p:nvPr/>
        </p:nvGrpSpPr>
        <p:grpSpPr>
          <a:xfrm>
            <a:off x="3036348" y="34953680"/>
            <a:ext cx="9644534" cy="7212434"/>
            <a:chOff x="2747026" y="34538348"/>
            <a:chExt cx="10178889" cy="7612039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13331A93-B9AA-1DAC-4539-212DA4D0B9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7026" y="34538348"/>
              <a:ext cx="10178889" cy="7612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82B388A8-4BA7-1D57-4E4E-17B33CDA88AB}"/>
                </a:ext>
              </a:extLst>
            </p:cNvPr>
            <p:cNvCxnSpPr/>
            <p:nvPr/>
          </p:nvCxnSpPr>
          <p:spPr>
            <a:xfrm>
              <a:off x="7297527" y="38573703"/>
              <a:ext cx="0" cy="1076325"/>
            </a:xfrm>
            <a:prstGeom prst="straightConnector1">
              <a:avLst/>
            </a:prstGeom>
            <a:ln w="635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5612EBA-6732-3939-18B2-93E3B473B1B9}"/>
                </a:ext>
              </a:extLst>
            </p:cNvPr>
            <p:cNvSpPr txBox="1"/>
            <p:nvPr/>
          </p:nvSpPr>
          <p:spPr>
            <a:xfrm>
              <a:off x="5568793" y="37894047"/>
              <a:ext cx="345746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50000"/>
                    </a:schemeClr>
                  </a:solidFill>
                  <a:effectLst/>
                  <a:latin typeface="Georgia" panose="02040502050405020303" pitchFamily="18" charset="0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Solder layer</a:t>
              </a:r>
              <a:endParaRPr lang="en-US" sz="2400" dirty="0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C2557A50-2A77-FFDD-78AC-C0E233DDC759}"/>
              </a:ext>
            </a:extLst>
          </p:cNvPr>
          <p:cNvSpPr txBox="1"/>
          <p:nvPr/>
        </p:nvSpPr>
        <p:spPr>
          <a:xfrm>
            <a:off x="17124371" y="6343835"/>
            <a:ext cx="112117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Sans Serif Collection" panose="020B0502040504020204" pitchFamily="34" charset="0"/>
                <a:cs typeface="Sans Serif Collection" panose="020B0502040504020204" pitchFamily="34" charset="0"/>
              </a:rPr>
              <a:t>Thermal Impedance Results</a:t>
            </a:r>
            <a:endParaRPr lang="en-US" sz="6600" b="1" dirty="0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F6E4FC1-63F7-1485-DFCD-190D2F80CA0E}"/>
              </a:ext>
            </a:extLst>
          </p:cNvPr>
          <p:cNvCxnSpPr>
            <a:cxnSpLocks/>
          </p:cNvCxnSpPr>
          <p:nvPr/>
        </p:nvCxnSpPr>
        <p:spPr>
          <a:xfrm>
            <a:off x="17124371" y="7451831"/>
            <a:ext cx="108966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4EFB5EFA-92BA-2221-1F9A-1BED1A1D34A3}"/>
              </a:ext>
            </a:extLst>
          </p:cNvPr>
          <p:cNvSpPr txBox="1"/>
          <p:nvPr/>
        </p:nvSpPr>
        <p:spPr>
          <a:xfrm>
            <a:off x="16126569" y="19914974"/>
            <a:ext cx="1258901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Voids have the most significant impact on thermal impedance on </a:t>
            </a:r>
            <a:r>
              <a:rPr lang="en-US" sz="4800" b="1" dirty="0">
                <a:solidFill>
                  <a:srgbClr val="9E1B32"/>
                </a:solidFill>
              </a:rPr>
              <a:t>short timescales</a:t>
            </a:r>
            <a:r>
              <a:rPr lang="en-US" sz="4800" dirty="0"/>
              <a:t>. This indicates that from a thermal perspective, void removal would help to protect against thermal transient conditions such as a temporary short circuit, but that voids do not have a strong impact on the steady-state thermal resistance.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0D46FA3-673C-7D47-A0F0-735558572F5D}"/>
              </a:ext>
            </a:extLst>
          </p:cNvPr>
          <p:cNvSpPr/>
          <p:nvPr/>
        </p:nvSpPr>
        <p:spPr>
          <a:xfrm>
            <a:off x="15467902" y="25972775"/>
            <a:ext cx="14484352" cy="136031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4C7258-1DB7-3C18-FE22-2A59EC019521}"/>
              </a:ext>
            </a:extLst>
          </p:cNvPr>
          <p:cNvSpPr txBox="1"/>
          <p:nvPr/>
        </p:nvSpPr>
        <p:spPr>
          <a:xfrm>
            <a:off x="16922278" y="26038491"/>
            <a:ext cx="112117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Sans Serif Collection" panose="020B0502040504020204" pitchFamily="34" charset="0"/>
                <a:cs typeface="Sans Serif Collection" panose="020B0502040504020204" pitchFamily="34" charset="0"/>
              </a:rPr>
              <a:t>Lifetime Results</a:t>
            </a:r>
            <a:endParaRPr lang="en-US" sz="6600" b="1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B6E5BD4-5C74-F476-21EA-FD5713A8032B}"/>
              </a:ext>
            </a:extLst>
          </p:cNvPr>
          <p:cNvCxnSpPr>
            <a:cxnSpLocks/>
          </p:cNvCxnSpPr>
          <p:nvPr/>
        </p:nvCxnSpPr>
        <p:spPr>
          <a:xfrm>
            <a:off x="16922278" y="27146487"/>
            <a:ext cx="108966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ABB5734-E59D-4268-C389-08A3005B73B0}"/>
              </a:ext>
            </a:extLst>
          </p:cNvPr>
          <p:cNvSpPr txBox="1"/>
          <p:nvPr/>
        </p:nvSpPr>
        <p:spPr>
          <a:xfrm>
            <a:off x="16064766" y="34124059"/>
            <a:ext cx="635631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Voids accelerate the growth of solder cracks. Modules with low voids showed much longer lifetimes.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AE926DB9-CC56-85CE-C809-AD9191A4F52C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t="3674"/>
          <a:stretch/>
        </p:blipFill>
        <p:spPr>
          <a:xfrm>
            <a:off x="17484615" y="27439331"/>
            <a:ext cx="10087050" cy="5807329"/>
          </a:xfrm>
          <a:prstGeom prst="rect">
            <a:avLst/>
          </a:prstGeom>
        </p:spPr>
      </p:pic>
      <p:pic>
        <p:nvPicPr>
          <p:cNvPr id="1031" name="Picture 7">
            <a:extLst>
              <a:ext uri="{FF2B5EF4-FFF2-40B4-BE49-F238E27FC236}">
                <a16:creationId xmlns:a16="http://schemas.microsoft.com/office/drawing/2014/main" id="{53DD21FF-DB5C-94A2-3596-45D81D90F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0078" y="33844325"/>
            <a:ext cx="6656847" cy="4619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E9A596FF-0ADA-9EC8-45FF-54EED3465C82}"/>
              </a:ext>
            </a:extLst>
          </p:cNvPr>
          <p:cNvSpPr txBox="1"/>
          <p:nvPr/>
        </p:nvSpPr>
        <p:spPr>
          <a:xfrm>
            <a:off x="4898257" y="28979744"/>
            <a:ext cx="52593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50000"/>
                  </a:schemeClr>
                </a:solidFill>
                <a:effectLst/>
                <a:latin typeface="Georgia" panose="02040502050405020303" pitchFamily="18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COMSOL simulated image from [1].</a:t>
            </a:r>
            <a:endParaRPr lang="en-US" sz="24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EB6B0DD-B219-6A45-1437-C853222A2F76}"/>
              </a:ext>
            </a:extLst>
          </p:cNvPr>
          <p:cNvSpPr/>
          <p:nvPr/>
        </p:nvSpPr>
        <p:spPr>
          <a:xfrm>
            <a:off x="15467902" y="40001123"/>
            <a:ext cx="14484352" cy="247878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B0200B9-18C0-045A-EEC8-E4E167795F0E}"/>
              </a:ext>
            </a:extLst>
          </p:cNvPr>
          <p:cNvSpPr txBox="1"/>
          <p:nvPr/>
        </p:nvSpPr>
        <p:spPr>
          <a:xfrm>
            <a:off x="17104216" y="40103346"/>
            <a:ext cx="1121172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Sans Serif Collection" panose="020B0502040504020204" pitchFamily="34" charset="0"/>
                <a:cs typeface="Sans Serif Collection" panose="020B0502040504020204" pitchFamily="34" charset="0"/>
              </a:rPr>
              <a:t>References</a:t>
            </a:r>
            <a:endParaRPr lang="en-US" sz="400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1C5A7EC-B95F-E493-FC1D-319F3F858C46}"/>
              </a:ext>
            </a:extLst>
          </p:cNvPr>
          <p:cNvSpPr txBox="1"/>
          <p:nvPr/>
        </p:nvSpPr>
        <p:spPr>
          <a:xfrm>
            <a:off x="15694233" y="41013846"/>
            <a:ext cx="1412198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[1] Bjørn Jørgensen, Asger &amp; Christensen, Nicklas &amp; Dalal, Dipen &amp; Sønderskov, Simon &amp; </a:t>
            </a:r>
            <a:r>
              <a:rPr lang="en-US" sz="2400" dirty="0" err="1"/>
              <a:t>Bęczkowski</a:t>
            </a:r>
            <a:r>
              <a:rPr lang="en-US" sz="2400" dirty="0"/>
              <a:t>, Szymon &amp; Uhrenfeldt, Christian &amp; Munk-Nielsen, Stig. (2017). Reduction of parasitic capacitance in 10 kV </a:t>
            </a:r>
            <a:r>
              <a:rPr lang="en-US" sz="2400" dirty="0" err="1"/>
              <a:t>SiC</a:t>
            </a:r>
            <a:r>
              <a:rPr lang="en-US" sz="2400" dirty="0"/>
              <a:t> MOSFET power modules using 3D FEM. 10.23919/EPE17ECCEEurope.2017.8098962. </a:t>
            </a:r>
          </a:p>
          <a:p>
            <a:pPr algn="ctr"/>
            <a:endParaRPr lang="en-US" sz="24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75CEBD5-4D13-C007-1242-B1D80E34804C}"/>
              </a:ext>
            </a:extLst>
          </p:cNvPr>
          <p:cNvGrpSpPr/>
          <p:nvPr/>
        </p:nvGrpSpPr>
        <p:grpSpPr>
          <a:xfrm>
            <a:off x="10048923" y="14159136"/>
            <a:ext cx="4293396" cy="4969725"/>
            <a:chOff x="10048923" y="13686795"/>
            <a:chExt cx="4293396" cy="4969725"/>
          </a:xfrm>
        </p:grpSpPr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2E195B93-3EF9-8125-90C5-843F767233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48923" y="13686795"/>
              <a:ext cx="4293396" cy="4372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1B83550-A58E-702A-B8A7-581CE1CCD0BF}"/>
                </a:ext>
              </a:extLst>
            </p:cNvPr>
            <p:cNvSpPr txBox="1"/>
            <p:nvPr/>
          </p:nvSpPr>
          <p:spPr>
            <a:xfrm>
              <a:off x="10365289" y="18194855"/>
              <a:ext cx="345746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50000"/>
                    </a:schemeClr>
                  </a:solidFill>
                  <a:effectLst/>
                  <a:latin typeface="Georgia" panose="02040502050405020303" pitchFamily="18" charset="0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Diode test module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7189687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11285</TotalTime>
  <Words>334</Words>
  <Application>Microsoft Office PowerPoint</Application>
  <PresentationFormat>Custom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Georgia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Nathan Carlson</dc:creator>
  <cp:lastModifiedBy>Nathan Carlson</cp:lastModifiedBy>
  <cp:revision>5</cp:revision>
  <dcterms:created xsi:type="dcterms:W3CDTF">2025-03-20T20:21:48Z</dcterms:created>
  <dcterms:modified xsi:type="dcterms:W3CDTF">2025-04-03T15:41:56Z</dcterms:modified>
</cp:coreProperties>
</file>

<file path=docProps/thumbnail.jpeg>
</file>